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D244D-B9A7-416E-874F-245F51589C7D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AE4DA-875C-479D-AA59-DEB219D0B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AE4DA-875C-479D-AA59-DEB219D0BF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AE4DA-875C-479D-AA59-DEB219D0BF5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AE4DA-875C-479D-AA59-DEB219D0BF5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AE4DA-875C-479D-AA59-DEB219D0BF5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AE4DA-875C-479D-AA59-DEB219D0BF5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AE4DA-875C-479D-AA59-DEB219D0BF5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2C61CB9-2C41-4A0A-AF12-F4F08A235B6A}" type="datetimeFigureOut">
              <a:rPr lang="en-US" smtClean="0"/>
              <a:pPr/>
              <a:t>1/31/2006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27A8992-4BD7-4E6B-96A5-E0AE0332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6670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Mata </a:t>
            </a:r>
            <a:r>
              <a:rPr lang="en-US" dirty="0" err="1" smtClean="0">
                <a:solidFill>
                  <a:schemeClr val="tx1"/>
                </a:solidFill>
              </a:rPr>
              <a:t>Kuliah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Teori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Pertanian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Departemen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Ekonomi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Sumberdaya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Lingkungan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Fakultas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Ekonomi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Manajemen</a:t>
            </a:r>
            <a:r>
              <a:rPr lang="en-US" dirty="0" smtClean="0">
                <a:solidFill>
                  <a:schemeClr val="tx1"/>
                </a:solidFill>
              </a:rPr>
              <a:t> - IPB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/>
              <a:t>Topik 8.2</a:t>
            </a:r>
            <a:br>
              <a:rPr b="1" smtClean="0"/>
            </a:br>
            <a:r>
              <a:rPr b="1" smtClean="0"/>
              <a:t>FUTURE MARKETS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Pendahuluan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905000"/>
            <a:ext cx="8305800" cy="2895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Future Markets (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berjangka</a:t>
            </a:r>
            <a:r>
              <a:rPr lang="en-US" dirty="0" smtClean="0"/>
              <a:t>) :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, </a:t>
            </a:r>
            <a:r>
              <a:rPr lang="en-US" dirty="0" err="1" smtClean="0"/>
              <a:t>instrumen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, </a:t>
            </a:r>
            <a:r>
              <a:rPr lang="en-US" dirty="0" err="1" smtClean="0"/>
              <a:t>dsb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Market for future contract :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Fungsi</a:t>
            </a:r>
            <a:r>
              <a:rPr lang="en-US" dirty="0" smtClean="0"/>
              <a:t> future market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 (</a:t>
            </a:r>
            <a:r>
              <a:rPr lang="en-US" dirty="0" err="1" smtClean="0"/>
              <a:t>spekulasi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Garamond" pitchFamily="18" charset="0"/>
              </a:rPr>
              <a:t>Cash </a:t>
            </a:r>
            <a:r>
              <a:rPr lang="en-US" sz="2800" b="1" dirty="0" err="1" smtClean="0">
                <a:solidFill>
                  <a:schemeClr val="tx1"/>
                </a:solidFill>
                <a:latin typeface="Garamond" pitchFamily="18" charset="0"/>
              </a:rPr>
              <a:t>vs</a:t>
            </a:r>
            <a:r>
              <a:rPr lang="en-US" sz="2800" b="1" dirty="0" smtClean="0">
                <a:solidFill>
                  <a:schemeClr val="tx1"/>
                </a:solidFill>
                <a:latin typeface="Garamond" pitchFamily="18" charset="0"/>
              </a:rPr>
              <a:t> Future Prices</a:t>
            </a:r>
            <a:endParaRPr lang="en-US" sz="28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Cash Price :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perdagangan</a:t>
            </a:r>
            <a:r>
              <a:rPr lang="en-US" dirty="0" smtClean="0"/>
              <a:t> :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perdagangkan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Berdasarkan</a:t>
            </a:r>
            <a:r>
              <a:rPr lang="en-US" dirty="0" smtClean="0"/>
              <a:t> pd </a:t>
            </a:r>
            <a:r>
              <a:rPr lang="en-US" dirty="0" err="1" smtClean="0"/>
              <a:t>sampel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diperdagangkan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Future Prices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contract (fix quantity, specific quality)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: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jml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diperdagangkan</a:t>
            </a: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tx1"/>
                </a:solidFill>
                <a:latin typeface="Garamond" pitchFamily="18" charset="0"/>
              </a:rPr>
              <a:t>Penentuan</a:t>
            </a:r>
            <a:r>
              <a:rPr lang="en-US" sz="28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Garamond" pitchFamily="18" charset="0"/>
              </a:rPr>
              <a:t>Harga</a:t>
            </a:r>
            <a:r>
              <a:rPr lang="en-US" sz="28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Garamond" pitchFamily="18" charset="0"/>
              </a:rPr>
              <a:t>Pasar</a:t>
            </a:r>
            <a:r>
              <a:rPr lang="en-US" sz="2800" b="1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Garamond" pitchFamily="18" charset="0"/>
              </a:rPr>
              <a:t>Berjangka</a:t>
            </a:r>
            <a:endParaRPr lang="en-US" sz="2800" b="1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Penjual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Didasarkan</a:t>
            </a:r>
            <a:r>
              <a:rPr lang="en-US" dirty="0" smtClean="0"/>
              <a:t> pd </a:t>
            </a:r>
            <a:r>
              <a:rPr lang="en-US" dirty="0" err="1" smtClean="0"/>
              <a:t>Suplly</a:t>
            </a:r>
            <a:r>
              <a:rPr lang="en-US" dirty="0" smtClean="0"/>
              <a:t>-Demand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sdg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stok</a:t>
            </a:r>
            <a:r>
              <a:rPr lang="en-US" dirty="0" smtClean="0"/>
              <a:t> (inventory)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r>
              <a:rPr lang="en-US" dirty="0" smtClean="0"/>
              <a:t>Formula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Stok</a:t>
            </a:r>
            <a:r>
              <a:rPr lang="en-US" dirty="0" smtClean="0"/>
              <a:t> (</a:t>
            </a:r>
            <a:r>
              <a:rPr lang="en-US" dirty="0" err="1" smtClean="0"/>
              <a:t>Suplly</a:t>
            </a:r>
            <a:r>
              <a:rPr lang="en-US" dirty="0" smtClean="0"/>
              <a:t>-Demand):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b="1" dirty="0" smtClean="0"/>
              <a:t>I </a:t>
            </a:r>
            <a:r>
              <a:rPr lang="en-US" sz="1800" b="1" dirty="0" smtClean="0"/>
              <a:t>1</a:t>
            </a:r>
            <a:r>
              <a:rPr lang="en-US" b="1" dirty="0" smtClean="0"/>
              <a:t> = I</a:t>
            </a:r>
            <a:r>
              <a:rPr lang="en-US" sz="1600" b="1" dirty="0" smtClean="0"/>
              <a:t>0</a:t>
            </a:r>
            <a:r>
              <a:rPr lang="en-US" b="1" dirty="0" smtClean="0"/>
              <a:t> + S</a:t>
            </a:r>
            <a:r>
              <a:rPr lang="en-US" sz="1600" b="1" dirty="0" smtClean="0"/>
              <a:t>1</a:t>
            </a:r>
            <a:r>
              <a:rPr lang="en-US" b="1" dirty="0" smtClean="0"/>
              <a:t> – D</a:t>
            </a:r>
            <a:r>
              <a:rPr lang="en-US" sz="1600" b="1" dirty="0" smtClean="0"/>
              <a:t>1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I</a:t>
            </a:r>
            <a:r>
              <a:rPr lang="en-US" sz="2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Inventori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I</a:t>
            </a:r>
            <a:r>
              <a:rPr lang="en-US" sz="1800" dirty="0" smtClean="0"/>
              <a:t>0</a:t>
            </a:r>
            <a:r>
              <a:rPr lang="en-US" dirty="0" smtClean="0"/>
              <a:t> = </a:t>
            </a:r>
            <a:r>
              <a:rPr lang="en-US" dirty="0" err="1" smtClean="0"/>
              <a:t>Inventori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</a:t>
            </a:r>
            <a:r>
              <a:rPr lang="en-US" sz="18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D</a:t>
            </a:r>
            <a:r>
              <a:rPr lang="en-US" sz="18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r>
              <a:rPr lang="en-US" b="1" dirty="0" smtClean="0"/>
              <a:t>Formula </a:t>
            </a:r>
            <a:r>
              <a:rPr lang="en-US" b="1" dirty="0" err="1" smtClean="0"/>
              <a:t>suppy</a:t>
            </a:r>
            <a:r>
              <a:rPr lang="en-US" b="1" dirty="0" smtClean="0"/>
              <a:t> of </a:t>
            </a:r>
            <a:r>
              <a:rPr lang="en-US" b="1" dirty="0" err="1" smtClean="0"/>
              <a:t>stok</a:t>
            </a:r>
            <a:r>
              <a:rPr lang="en-US" b="1" dirty="0" smtClean="0"/>
              <a:t> 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B</a:t>
            </a:r>
            <a:r>
              <a:rPr lang="en-US" sz="1800" dirty="0" smtClean="0"/>
              <a:t>1</a:t>
            </a:r>
            <a:r>
              <a:rPr lang="en-US" dirty="0" smtClean="0"/>
              <a:t> = F</a:t>
            </a:r>
            <a:r>
              <a:rPr lang="en-US" sz="1800" dirty="0" smtClean="0"/>
              <a:t>1</a:t>
            </a:r>
            <a:r>
              <a:rPr lang="en-US" dirty="0" smtClean="0"/>
              <a:t> – P</a:t>
            </a:r>
            <a:r>
              <a:rPr lang="en-US" sz="1800" dirty="0" smtClean="0"/>
              <a:t>1</a:t>
            </a:r>
            <a:r>
              <a:rPr lang="en-US" dirty="0" smtClean="0"/>
              <a:t> = g(I</a:t>
            </a:r>
            <a:r>
              <a:rPr lang="en-US" sz="1600" dirty="0" smtClean="0"/>
              <a:t>1</a:t>
            </a:r>
            <a:r>
              <a:rPr lang="en-US" dirty="0" smtClean="0"/>
              <a:t>,Z</a:t>
            </a:r>
            <a:r>
              <a:rPr lang="en-US" sz="1800" dirty="0" smtClean="0"/>
              <a:t>1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B1 = Basis</a:t>
            </a:r>
          </a:p>
          <a:p>
            <a:pPr>
              <a:buNone/>
            </a:pPr>
            <a:r>
              <a:rPr lang="en-US" dirty="0" smtClean="0"/>
              <a:t>	F1 = Future Price</a:t>
            </a:r>
          </a:p>
          <a:p>
            <a:pPr>
              <a:buNone/>
            </a:pPr>
            <a:r>
              <a:rPr lang="en-US" dirty="0" smtClean="0"/>
              <a:t>	P1 = Cash Price</a:t>
            </a:r>
          </a:p>
          <a:p>
            <a:pPr>
              <a:buNone/>
            </a:pPr>
            <a:r>
              <a:rPr lang="en-US" dirty="0" smtClean="0"/>
              <a:t>	Z = shift </a:t>
            </a:r>
            <a:r>
              <a:rPr lang="en-US" dirty="0" err="1" smtClean="0"/>
              <a:t>var</a:t>
            </a:r>
            <a:r>
              <a:rPr lang="en-US" dirty="0" smtClean="0"/>
              <a:t> (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bunga,tingkat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	g = positive inventory (</a:t>
            </a:r>
            <a:r>
              <a:rPr lang="en-US" dirty="0" err="1" smtClean="0"/>
              <a:t>stok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/>
          <a:lstStyle/>
          <a:p>
            <a:r>
              <a:rPr lang="en-US" b="1" dirty="0" smtClean="0"/>
              <a:t>Formula demand of </a:t>
            </a:r>
            <a:r>
              <a:rPr lang="en-US" b="1" dirty="0" err="1" smtClean="0"/>
              <a:t>stok</a:t>
            </a:r>
            <a:r>
              <a:rPr lang="en-US" b="1" dirty="0" smtClean="0"/>
              <a:t> 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I1 = </a:t>
            </a:r>
            <a:r>
              <a:rPr lang="en-US" dirty="0" smtClean="0">
                <a:latin typeface="Garamond" pitchFamily="18" charset="0"/>
              </a:rPr>
              <a:t>f (B1, S1, S2, I0, X1,X2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I1 = Demand inventory</a:t>
            </a:r>
          </a:p>
          <a:p>
            <a:pPr>
              <a:buNone/>
            </a:pPr>
            <a:r>
              <a:rPr lang="en-US" dirty="0" smtClean="0"/>
              <a:t>	B1 = current of storage</a:t>
            </a:r>
          </a:p>
          <a:p>
            <a:pPr>
              <a:buNone/>
            </a:pPr>
            <a:r>
              <a:rPr lang="en-US" dirty="0" smtClean="0"/>
              <a:t>	S2 = </a:t>
            </a:r>
            <a:r>
              <a:rPr lang="en-US" dirty="0" err="1" smtClean="0"/>
              <a:t>ekspectasi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S1 </a:t>
            </a:r>
            <a:r>
              <a:rPr lang="en-US" dirty="0" err="1" smtClean="0"/>
              <a:t>dan</a:t>
            </a:r>
            <a:r>
              <a:rPr lang="en-US" dirty="0" smtClean="0"/>
              <a:t> I0 = (Current and Past Supply)</a:t>
            </a:r>
          </a:p>
          <a:p>
            <a:pPr>
              <a:buNone/>
            </a:pPr>
            <a:r>
              <a:rPr lang="en-US" dirty="0" smtClean="0"/>
              <a:t>	X1 =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influensce</a:t>
            </a:r>
            <a:r>
              <a:rPr lang="en-US" dirty="0" smtClean="0"/>
              <a:t> current demand</a:t>
            </a:r>
          </a:p>
          <a:p>
            <a:pPr>
              <a:buNone/>
            </a:pPr>
            <a:r>
              <a:rPr lang="en-US" dirty="0" smtClean="0"/>
              <a:t>	X2 =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influensce</a:t>
            </a:r>
            <a:r>
              <a:rPr lang="en-US" dirty="0" smtClean="0"/>
              <a:t> current future demand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84</TotalTime>
  <Words>133</Words>
  <Application>Microsoft Office PowerPoint</Application>
  <PresentationFormat>On-screen Show (4:3)</PresentationFormat>
  <Paragraphs>53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Topik 8.2 FUTURE MARKETS</vt:lpstr>
      <vt:lpstr>Pendahuluan</vt:lpstr>
      <vt:lpstr>Cash vs Future Prices</vt:lpstr>
      <vt:lpstr>Penentuan Harga Pasar Berjangka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 FOR DISCOVERING PRICES</dc:title>
  <dc:creator>Ir.Adi Hadianto, MSi</dc:creator>
  <cp:lastModifiedBy>ujang</cp:lastModifiedBy>
  <cp:revision>20</cp:revision>
  <dcterms:created xsi:type="dcterms:W3CDTF">2007-11-26T23:59:34Z</dcterms:created>
  <dcterms:modified xsi:type="dcterms:W3CDTF">2006-02-01T02:15:39Z</dcterms:modified>
</cp:coreProperties>
</file>